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84" r:id="rId2"/>
    <p:sldId id="285" r:id="rId3"/>
    <p:sldId id="287" r:id="rId4"/>
    <p:sldId id="286" r:id="rId5"/>
    <p:sldId id="288" r:id="rId6"/>
    <p:sldId id="289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Maciej Wnuk" initials="MW" lastIdx="7" clrIdx="1">
    <p:extLst/>
  </p:cmAuthor>
  <p:cmAuthor id="3" name="Tadek Zawistowski" initials="TZ" lastIdx="5" clrIdx="2"/>
  <p:cmAuthor id="4" name="Elredor w" initials="Ew" lastIdx="3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3C8054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61" autoAdjust="0"/>
    <p:restoredTop sz="78605" autoAdjust="0"/>
  </p:normalViewPr>
  <p:slideViewPr>
    <p:cSldViewPr>
      <p:cViewPr varScale="1">
        <p:scale>
          <a:sx n="87" d="100"/>
          <a:sy n="87" d="100"/>
        </p:scale>
        <p:origin x="1368" y="78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2174057-D7FE-3D44-BD15-8FDEA4FF6BA3}">
      <dgm:prSet phldrT="[Tekst]"/>
      <dgm:spPr/>
      <dgm:t>
        <a:bodyPr anchor="ctr"/>
        <a:lstStyle/>
        <a:p>
          <a:r>
            <a:rPr lang="pl-PL" b="1" dirty="0"/>
            <a:t>Zapewnienie </a:t>
          </a:r>
          <a:br>
            <a:rPr lang="pl-PL" b="1" dirty="0"/>
          </a:br>
          <a:r>
            <a:rPr lang="pl-PL" b="1" dirty="0"/>
            <a:t>dostępności informacji</a:t>
          </a:r>
        </a:p>
      </dgm:t>
    </dgm:pt>
    <dgm:pt modelId="{58131B36-E93A-6A4C-A880-7948569F2C20}" type="parTrans" cxnId="{B35972C4-F492-6247-8ED3-0B9684A42004}">
      <dgm:prSet/>
      <dgm:spPr/>
      <dgm:t>
        <a:bodyPr/>
        <a:lstStyle/>
        <a:p>
          <a:endParaRPr lang="pl-PL"/>
        </a:p>
      </dgm:t>
    </dgm:pt>
    <dgm:pt modelId="{E30E8394-FEF2-DA4D-808B-345EDD9A9107}" type="sibTrans" cxnId="{B35972C4-F492-6247-8ED3-0B9684A42004}">
      <dgm:prSet/>
      <dgm:spPr/>
      <dgm:t>
        <a:bodyPr/>
        <a:lstStyle/>
        <a:p>
          <a:endParaRPr lang="pl-PL"/>
        </a:p>
      </dgm:t>
    </dgm:pt>
    <dgm:pt modelId="{C6FEBB6D-651E-E74F-A41F-06F177F500A6}">
      <dgm:prSet phldrT="[Tekst]"/>
      <dgm:spPr/>
      <dgm:t>
        <a:bodyPr/>
        <a:lstStyle/>
        <a:p>
          <a:r>
            <a:rPr lang="pl-PL" b="1" dirty="0"/>
            <a:t>Jednoznaczność </a:t>
          </a:r>
          <a:br>
            <a:rPr lang="pl-PL" b="1" dirty="0"/>
          </a:br>
          <a:r>
            <a:rPr lang="pl-PL" b="1" dirty="0"/>
            <a:t>i zrozumiałość podejmowanych działań</a:t>
          </a:r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FFB76274-3FB5-2744-8682-DF842BF5E620}">
      <dgm:prSet phldrT="[Tekst]"/>
      <dgm:spPr>
        <a:noFill/>
      </dgm:spPr>
      <dgm:t>
        <a:bodyPr/>
        <a:lstStyle/>
        <a:p>
          <a:r>
            <a:rPr lang="pl-PL" dirty="0"/>
            <a:t>przy tworzeniu przepisów, podejmowaniu decyzji </a:t>
          </a:r>
          <a:br>
            <a:rPr lang="pl-PL" dirty="0"/>
          </a:br>
          <a:r>
            <a:rPr lang="pl-PL" dirty="0"/>
            <a:t>i innych rozstrzygnięć</a:t>
          </a:r>
        </a:p>
      </dgm:t>
    </dgm:pt>
    <dgm:pt modelId="{673F1AB7-FCDC-F14D-9361-3CAC524161E4}" type="parTrans" cxnId="{BF0D9DA3-D894-1E48-A9F5-193911394216}">
      <dgm:prSet/>
      <dgm:spPr/>
      <dgm:t>
        <a:bodyPr/>
        <a:lstStyle/>
        <a:p>
          <a:endParaRPr lang="pl-PL"/>
        </a:p>
      </dgm:t>
    </dgm:pt>
    <dgm:pt modelId="{BC76DE97-6F72-8249-83E1-6F259C954196}" type="sibTrans" cxnId="{BF0D9DA3-D894-1E48-A9F5-193911394216}">
      <dgm:prSet/>
      <dgm:spPr/>
      <dgm:t>
        <a:bodyPr/>
        <a:lstStyle/>
        <a:p>
          <a:endParaRPr lang="pl-PL"/>
        </a:p>
      </dgm:t>
    </dgm:pt>
    <dgm:pt modelId="{4540AF06-71A4-7642-9C16-E4AE08354C7F}">
      <dgm:prSet phldrT="[Tekst]"/>
      <dgm:spPr/>
      <dgm:t>
        <a:bodyPr/>
        <a:lstStyle/>
        <a:p>
          <a:r>
            <a:rPr lang="pl-PL" b="1" dirty="0"/>
            <a:t>Wyczerpujące uzasadnienie</a:t>
          </a:r>
        </a:p>
      </dgm:t>
    </dgm:pt>
    <dgm:pt modelId="{B385B293-9EA5-6940-880E-0114D94071C7}" type="parTrans" cxnId="{58D1EEFB-D4B5-064D-9FE2-DE8C21676107}">
      <dgm:prSet/>
      <dgm:spPr/>
      <dgm:t>
        <a:bodyPr/>
        <a:lstStyle/>
        <a:p>
          <a:endParaRPr lang="pl-PL"/>
        </a:p>
      </dgm:t>
    </dgm:pt>
    <dgm:pt modelId="{483C1636-A2CC-7148-BBB5-FC1D41690D8B}" type="sibTrans" cxnId="{58D1EEFB-D4B5-064D-9FE2-DE8C21676107}">
      <dgm:prSet/>
      <dgm:spPr/>
      <dgm:t>
        <a:bodyPr/>
        <a:lstStyle/>
        <a:p>
          <a:endParaRPr lang="pl-PL"/>
        </a:p>
      </dgm:t>
    </dgm:pt>
    <dgm:pt modelId="{7978D534-FB71-724A-B3EA-E1169B359291}">
      <dgm:prSet phldrT="[Tekst]"/>
      <dgm:spPr>
        <a:noFill/>
      </dgm:spPr>
      <dgm:t>
        <a:bodyPr/>
        <a:lstStyle/>
        <a:p>
          <a:r>
            <a:rPr lang="pl-PL" dirty="0"/>
            <a:t>ze wskazaniem powodów oraz celów</a:t>
          </a:r>
        </a:p>
      </dgm:t>
    </dgm:pt>
    <dgm:pt modelId="{A3511DFE-B8B2-AC49-9AFB-DF1A56BE436E}" type="parTrans" cxnId="{2F57E23A-BB22-8F40-9B54-66A3C0003CAD}">
      <dgm:prSet/>
      <dgm:spPr/>
      <dgm:t>
        <a:bodyPr/>
        <a:lstStyle/>
        <a:p>
          <a:endParaRPr lang="pl-PL"/>
        </a:p>
      </dgm:t>
    </dgm:pt>
    <dgm:pt modelId="{92E258D8-819A-2246-853B-A9DEC566D2FC}" type="sibTrans" cxnId="{2F57E23A-BB22-8F40-9B54-66A3C0003CAD}">
      <dgm:prSet/>
      <dgm:spPr/>
      <dgm:t>
        <a:bodyPr/>
        <a:lstStyle/>
        <a:p>
          <a:endParaRPr lang="pl-PL"/>
        </a:p>
      </dgm:t>
    </dgm:pt>
    <dgm:pt modelId="{27389E5A-D390-024C-9A16-AB965A9923ED}">
      <dgm:prSet phldrT="[Tekst]"/>
      <dgm:spPr>
        <a:noFill/>
      </dgm:spPr>
      <dgm:t>
        <a:bodyPr/>
        <a:lstStyle/>
        <a:p>
          <a:r>
            <a:rPr lang="pl-PL" dirty="0"/>
            <a:t>o zasadach i efektach pracy i podejmowanych rozstrzygnięciach</a:t>
          </a:r>
        </a:p>
      </dgm:t>
    </dgm:pt>
    <dgm:pt modelId="{B8FAC793-E5EE-0E4B-A316-DBFA7833EBD0}" type="parTrans" cxnId="{2C3F7F75-11BB-D643-B8E1-5D1F18D591D3}">
      <dgm:prSet/>
      <dgm:spPr/>
      <dgm:t>
        <a:bodyPr/>
        <a:lstStyle/>
        <a:p>
          <a:endParaRPr lang="pl-PL"/>
        </a:p>
      </dgm:t>
    </dgm:pt>
    <dgm:pt modelId="{B0608771-A7D7-8542-A8D1-7563A1630BCA}" type="sibTrans" cxnId="{2C3F7F75-11BB-D643-B8E1-5D1F18D591D3}">
      <dgm:prSet/>
      <dgm:spPr/>
      <dgm:t>
        <a:bodyPr/>
        <a:lstStyle/>
        <a:p>
          <a:endParaRPr lang="pl-PL"/>
        </a:p>
      </dgm:t>
    </dgm:pt>
    <dgm:pt modelId="{6F767EE9-8241-3E43-BF09-8E71112FE3DC}">
      <dgm:prSet/>
      <dgm:spPr/>
      <dgm:t>
        <a:bodyPr/>
        <a:lstStyle/>
        <a:p>
          <a:r>
            <a:rPr lang="pl-PL" b="1" dirty="0"/>
            <a:t>Znajomość </a:t>
          </a:r>
          <a:br>
            <a:rPr lang="pl-PL" b="1" dirty="0"/>
          </a:br>
          <a:r>
            <a:rPr lang="pl-PL" b="1" dirty="0"/>
            <a:t>i realizacja przepisów</a:t>
          </a:r>
        </a:p>
      </dgm:t>
    </dgm:pt>
    <dgm:pt modelId="{B4283354-F5AE-AF40-B41E-CC41CC0671B5}" type="parTrans" cxnId="{C9061F80-F6B7-4B45-AF75-49C2D54F2DE5}">
      <dgm:prSet/>
      <dgm:spPr/>
      <dgm:t>
        <a:bodyPr/>
        <a:lstStyle/>
        <a:p>
          <a:endParaRPr lang="pl-PL"/>
        </a:p>
      </dgm:t>
    </dgm:pt>
    <dgm:pt modelId="{9861E542-874B-3944-ADE0-2674DF2F3BB7}" type="sibTrans" cxnId="{C9061F80-F6B7-4B45-AF75-49C2D54F2DE5}">
      <dgm:prSet/>
      <dgm:spPr/>
      <dgm:t>
        <a:bodyPr/>
        <a:lstStyle/>
        <a:p>
          <a:endParaRPr lang="pl-PL"/>
        </a:p>
      </dgm:t>
    </dgm:pt>
    <dgm:pt modelId="{A6874EB7-57C2-1541-982B-F505AA38D2D5}">
      <dgm:prSet/>
      <dgm:spPr>
        <a:noFill/>
      </dgm:spPr>
      <dgm:t>
        <a:bodyPr/>
        <a:lstStyle/>
        <a:p>
          <a:r>
            <a:rPr lang="pl-PL" dirty="0"/>
            <a:t>dotyczących konstytucyjnego </a:t>
          </a:r>
          <a:br>
            <a:rPr lang="pl-PL" dirty="0"/>
          </a:br>
          <a:r>
            <a:rPr lang="pl-PL" dirty="0"/>
            <a:t>i ustawowego prawa dostępu do informacji </a:t>
          </a:r>
        </a:p>
      </dgm:t>
    </dgm:pt>
    <dgm:pt modelId="{73EAB1BE-117E-D74A-880B-A432B545B0EE}" type="parTrans" cxnId="{276D20E7-7357-D244-938E-8890548093C2}">
      <dgm:prSet/>
      <dgm:spPr/>
      <dgm:t>
        <a:bodyPr/>
        <a:lstStyle/>
        <a:p>
          <a:endParaRPr lang="pl-PL"/>
        </a:p>
      </dgm:t>
    </dgm:pt>
    <dgm:pt modelId="{BDD9DF6F-E7DB-F44C-8635-4F46A5B47E0E}" type="sibTrans" cxnId="{276D20E7-7357-D244-938E-8890548093C2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350E20C-1D71-9646-B6E0-E272793004A5}" type="pres">
      <dgm:prSet presAssocID="{42174057-D7FE-3D44-BD15-8FDEA4FF6BA3}" presName="composite" presStyleCnt="0"/>
      <dgm:spPr/>
    </dgm:pt>
    <dgm:pt modelId="{6FBC2E25-301F-CD4B-AD73-FF9CA5FD4674}" type="pres">
      <dgm:prSet presAssocID="{42174057-D7FE-3D44-BD15-8FDEA4FF6BA3}" presName="parTx" presStyleLbl="alignNode1" presStyleIdx="0" presStyleCnt="4" custScaleY="1648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BA0C47-E72E-8446-940E-F19F8D8EDD15}" type="pres">
      <dgm:prSet presAssocID="{42174057-D7FE-3D44-BD15-8FDEA4FF6BA3}" presName="desTx" presStyleLbl="alignAccFollowNode1" presStyleIdx="0" presStyleCnt="4" custLinFactNeighborX="-166" custLinFactNeighborY="2240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ABFFC40-7514-EE41-B7F4-3C75E1A41538}" type="pres">
      <dgm:prSet presAssocID="{E30E8394-FEF2-DA4D-808B-345EDD9A9107}" presName="space" presStyleCnt="0"/>
      <dgm:spPr/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1" presStyleCnt="4" custScaleY="1648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1" presStyleCnt="4" custLinFactNeighborX="-167" custLinFactNeighborY="2240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C4B9F5D-7E0A-474B-96D5-34A521E3DC90}" type="pres">
      <dgm:prSet presAssocID="{EE03221F-4680-0F4F-B9AD-A6BEB616B442}" presName="space" presStyleCnt="0"/>
      <dgm:spPr/>
    </dgm:pt>
    <dgm:pt modelId="{67E52E4C-CD21-3D46-9478-FA68C3C1D3D7}" type="pres">
      <dgm:prSet presAssocID="{4540AF06-71A4-7642-9C16-E4AE08354C7F}" presName="composite" presStyleCnt="0"/>
      <dgm:spPr/>
    </dgm:pt>
    <dgm:pt modelId="{56E35574-E181-EF41-ADA4-7689F46D138E}" type="pres">
      <dgm:prSet presAssocID="{4540AF06-71A4-7642-9C16-E4AE08354C7F}" presName="parTx" presStyleLbl="alignNode1" presStyleIdx="2" presStyleCnt="4" custScaleY="1648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F34DB94-E346-0D4F-8A81-1A431336CB2E}" type="pres">
      <dgm:prSet presAssocID="{4540AF06-71A4-7642-9C16-E4AE08354C7F}" presName="desTx" presStyleLbl="alignAccFollowNode1" presStyleIdx="2" presStyleCnt="4" custLinFactNeighborX="-167" custLinFactNeighborY="2240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4BB7215-A59A-FB4A-91D7-F7434AED68A8}" type="pres">
      <dgm:prSet presAssocID="{483C1636-A2CC-7148-BBB5-FC1D41690D8B}" presName="space" presStyleCnt="0"/>
      <dgm:spPr/>
    </dgm:pt>
    <dgm:pt modelId="{59A3E4DC-A673-0A4E-87C7-C906935B03DE}" type="pres">
      <dgm:prSet presAssocID="{6F767EE9-8241-3E43-BF09-8E71112FE3DC}" presName="composite" presStyleCnt="0"/>
      <dgm:spPr/>
    </dgm:pt>
    <dgm:pt modelId="{7C23465C-CB2F-174A-B5D9-93C6B54ADA1C}" type="pres">
      <dgm:prSet presAssocID="{6F767EE9-8241-3E43-BF09-8E71112FE3DC}" presName="parTx" presStyleLbl="alignNode1" presStyleIdx="3" presStyleCnt="4" custScaleY="158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EE61DEF-C5F1-664F-85FA-A5DD341C700F}" type="pres">
      <dgm:prSet presAssocID="{6F767EE9-8241-3E43-BF09-8E71112FE3DC}" presName="desTx" presStyleLbl="alignAccFollowNode1" presStyleIdx="3" presStyleCnt="4" custLinFactNeighborX="-195" custLinFactNeighborY="2346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966DBE47-7C80-524C-939B-33792930805B}" type="presOf" srcId="{7978D534-FB71-724A-B3EA-E1169B359291}" destId="{5F34DB94-E346-0D4F-8A81-1A431336CB2E}" srcOrd="0" destOrd="0" presId="urn:microsoft.com/office/officeart/2005/8/layout/hList1"/>
    <dgm:cxn modelId="{B81DE230-758F-8048-93E0-CB644C2D9424}" type="presOf" srcId="{27389E5A-D390-024C-9A16-AB965A9923ED}" destId="{60BA0C47-E72E-8446-940E-F19F8D8EDD15}" srcOrd="0" destOrd="0" presId="urn:microsoft.com/office/officeart/2005/8/layout/hList1"/>
    <dgm:cxn modelId="{5A111891-9F5D-B34B-9D16-434B17F63830}" type="presOf" srcId="{FFB76274-3FB5-2744-8682-DF842BF5E620}" destId="{A9B4D05B-C7C7-5A45-8135-D09DF7049900}" srcOrd="0" destOrd="0" presId="urn:microsoft.com/office/officeart/2005/8/layout/hList1"/>
    <dgm:cxn modelId="{BF0D9DA3-D894-1E48-A9F5-193911394216}" srcId="{C6FEBB6D-651E-E74F-A41F-06F177F500A6}" destId="{FFB76274-3FB5-2744-8682-DF842BF5E620}" srcOrd="0" destOrd="0" parTransId="{673F1AB7-FCDC-F14D-9361-3CAC524161E4}" sibTransId="{BC76DE97-6F72-8249-83E1-6F259C954196}"/>
    <dgm:cxn modelId="{2F57E23A-BB22-8F40-9B54-66A3C0003CAD}" srcId="{4540AF06-71A4-7642-9C16-E4AE08354C7F}" destId="{7978D534-FB71-724A-B3EA-E1169B359291}" srcOrd="0" destOrd="0" parTransId="{A3511DFE-B8B2-AC49-9AFB-DF1A56BE436E}" sibTransId="{92E258D8-819A-2246-853B-A9DEC566D2FC}"/>
    <dgm:cxn modelId="{614C3F30-C2AE-B04F-BECA-730B6B465DD5}" type="presOf" srcId="{6F767EE9-8241-3E43-BF09-8E71112FE3DC}" destId="{7C23465C-CB2F-174A-B5D9-93C6B54ADA1C}" srcOrd="0" destOrd="0" presId="urn:microsoft.com/office/officeart/2005/8/layout/hList1"/>
    <dgm:cxn modelId="{B35972C4-F492-6247-8ED3-0B9684A42004}" srcId="{11970C00-ABB0-584D-AEC7-2E5ADEF5A28E}" destId="{42174057-D7FE-3D44-BD15-8FDEA4FF6BA3}" srcOrd="0" destOrd="0" parTransId="{58131B36-E93A-6A4C-A880-7948569F2C20}" sibTransId="{E30E8394-FEF2-DA4D-808B-345EDD9A9107}"/>
    <dgm:cxn modelId="{CC962E66-0206-E14C-9DC3-F50D30953992}" type="presOf" srcId="{11970C00-ABB0-584D-AEC7-2E5ADEF5A28E}" destId="{3F857B10-C3C7-9448-847D-FC4032334BB8}" srcOrd="0" destOrd="0" presId="urn:microsoft.com/office/officeart/2005/8/layout/hList1"/>
    <dgm:cxn modelId="{22230F82-E3FE-E241-A35F-1F95A245B540}" type="presOf" srcId="{A6874EB7-57C2-1541-982B-F505AA38D2D5}" destId="{DEE61DEF-C5F1-664F-85FA-A5DD341C700F}" srcOrd="0" destOrd="0" presId="urn:microsoft.com/office/officeart/2005/8/layout/hList1"/>
    <dgm:cxn modelId="{CF5C0CA5-9C5C-4C41-9952-13C335372D25}" type="presOf" srcId="{42174057-D7FE-3D44-BD15-8FDEA4FF6BA3}" destId="{6FBC2E25-301F-CD4B-AD73-FF9CA5FD4674}" srcOrd="0" destOrd="0" presId="urn:microsoft.com/office/officeart/2005/8/layout/hList1"/>
    <dgm:cxn modelId="{8EF7ACA7-C4AD-7A43-85D0-B1EF079A7EB1}" srcId="{11970C00-ABB0-584D-AEC7-2E5ADEF5A28E}" destId="{C6FEBB6D-651E-E74F-A41F-06F177F500A6}" srcOrd="1" destOrd="0" parTransId="{550BBB20-5E95-1448-A9BD-81B6A81B4AD8}" sibTransId="{EE03221F-4680-0F4F-B9AD-A6BEB616B442}"/>
    <dgm:cxn modelId="{2C3F7F75-11BB-D643-B8E1-5D1F18D591D3}" srcId="{42174057-D7FE-3D44-BD15-8FDEA4FF6BA3}" destId="{27389E5A-D390-024C-9A16-AB965A9923ED}" srcOrd="0" destOrd="0" parTransId="{B8FAC793-E5EE-0E4B-A316-DBFA7833EBD0}" sibTransId="{B0608771-A7D7-8542-A8D1-7563A1630BCA}"/>
    <dgm:cxn modelId="{48C9D7E4-6E7F-4947-B675-5F5C52E55B26}" type="presOf" srcId="{C6FEBB6D-651E-E74F-A41F-06F177F500A6}" destId="{0D2EC804-CF05-6E4D-8A95-2887F330C7B7}" srcOrd="0" destOrd="0" presId="urn:microsoft.com/office/officeart/2005/8/layout/hList1"/>
    <dgm:cxn modelId="{C9061F80-F6B7-4B45-AF75-49C2D54F2DE5}" srcId="{11970C00-ABB0-584D-AEC7-2E5ADEF5A28E}" destId="{6F767EE9-8241-3E43-BF09-8E71112FE3DC}" srcOrd="3" destOrd="0" parTransId="{B4283354-F5AE-AF40-B41E-CC41CC0671B5}" sibTransId="{9861E542-874B-3944-ADE0-2674DF2F3BB7}"/>
    <dgm:cxn modelId="{FA1D6158-DC99-9E44-AC6E-191BAA5E853D}" type="presOf" srcId="{4540AF06-71A4-7642-9C16-E4AE08354C7F}" destId="{56E35574-E181-EF41-ADA4-7689F46D138E}" srcOrd="0" destOrd="0" presId="urn:microsoft.com/office/officeart/2005/8/layout/hList1"/>
    <dgm:cxn modelId="{276D20E7-7357-D244-938E-8890548093C2}" srcId="{6F767EE9-8241-3E43-BF09-8E71112FE3DC}" destId="{A6874EB7-57C2-1541-982B-F505AA38D2D5}" srcOrd="0" destOrd="0" parTransId="{73EAB1BE-117E-D74A-880B-A432B545B0EE}" sibTransId="{BDD9DF6F-E7DB-F44C-8635-4F46A5B47E0E}"/>
    <dgm:cxn modelId="{58D1EEFB-D4B5-064D-9FE2-DE8C21676107}" srcId="{11970C00-ABB0-584D-AEC7-2E5ADEF5A28E}" destId="{4540AF06-71A4-7642-9C16-E4AE08354C7F}" srcOrd="2" destOrd="0" parTransId="{B385B293-9EA5-6940-880E-0114D94071C7}" sibTransId="{483C1636-A2CC-7148-BBB5-FC1D41690D8B}"/>
    <dgm:cxn modelId="{856FA625-3C22-A646-93B0-4398DF09A3C4}" type="presParOf" srcId="{3F857B10-C3C7-9448-847D-FC4032334BB8}" destId="{C350E20C-1D71-9646-B6E0-E272793004A5}" srcOrd="0" destOrd="0" presId="urn:microsoft.com/office/officeart/2005/8/layout/hList1"/>
    <dgm:cxn modelId="{EBE1347B-8878-6845-9343-E21EE4E39FFD}" type="presParOf" srcId="{C350E20C-1D71-9646-B6E0-E272793004A5}" destId="{6FBC2E25-301F-CD4B-AD73-FF9CA5FD4674}" srcOrd="0" destOrd="0" presId="urn:microsoft.com/office/officeart/2005/8/layout/hList1"/>
    <dgm:cxn modelId="{A61995F4-5D0A-3245-9F72-BD86C11C711E}" type="presParOf" srcId="{C350E20C-1D71-9646-B6E0-E272793004A5}" destId="{60BA0C47-E72E-8446-940E-F19F8D8EDD15}" srcOrd="1" destOrd="0" presId="urn:microsoft.com/office/officeart/2005/8/layout/hList1"/>
    <dgm:cxn modelId="{7CBE09B4-21F3-0C45-A335-679D7847421F}" type="presParOf" srcId="{3F857B10-C3C7-9448-847D-FC4032334BB8}" destId="{7ABFFC40-7514-EE41-B7F4-3C75E1A41538}" srcOrd="1" destOrd="0" presId="urn:microsoft.com/office/officeart/2005/8/layout/hList1"/>
    <dgm:cxn modelId="{BE9446EB-E6CD-CD41-BBA0-72E320E6DF2D}" type="presParOf" srcId="{3F857B10-C3C7-9448-847D-FC4032334BB8}" destId="{58FD3AAB-E93B-3440-892C-EB6B2AACD41D}" srcOrd="2" destOrd="0" presId="urn:microsoft.com/office/officeart/2005/8/layout/hList1"/>
    <dgm:cxn modelId="{17199ED3-8EE8-FD4F-888A-52B44CFFC4BD}" type="presParOf" srcId="{58FD3AAB-E93B-3440-892C-EB6B2AACD41D}" destId="{0D2EC804-CF05-6E4D-8A95-2887F330C7B7}" srcOrd="0" destOrd="0" presId="urn:microsoft.com/office/officeart/2005/8/layout/hList1"/>
    <dgm:cxn modelId="{F8D6E6C7-8C50-FB40-8DC7-D33E000998CF}" type="presParOf" srcId="{58FD3AAB-E93B-3440-892C-EB6B2AACD41D}" destId="{A9B4D05B-C7C7-5A45-8135-D09DF7049900}" srcOrd="1" destOrd="0" presId="urn:microsoft.com/office/officeart/2005/8/layout/hList1"/>
    <dgm:cxn modelId="{0F87BA10-34E7-814B-9E02-BD5CB8F894A0}" type="presParOf" srcId="{3F857B10-C3C7-9448-847D-FC4032334BB8}" destId="{AC4B9F5D-7E0A-474B-96D5-34A521E3DC90}" srcOrd="3" destOrd="0" presId="urn:microsoft.com/office/officeart/2005/8/layout/hList1"/>
    <dgm:cxn modelId="{EB89D2A1-1DBA-A84C-A0FA-59BB0702050C}" type="presParOf" srcId="{3F857B10-C3C7-9448-847D-FC4032334BB8}" destId="{67E52E4C-CD21-3D46-9478-FA68C3C1D3D7}" srcOrd="4" destOrd="0" presId="urn:microsoft.com/office/officeart/2005/8/layout/hList1"/>
    <dgm:cxn modelId="{78F59673-F788-2D4C-9D9B-6B2B7060A06F}" type="presParOf" srcId="{67E52E4C-CD21-3D46-9478-FA68C3C1D3D7}" destId="{56E35574-E181-EF41-ADA4-7689F46D138E}" srcOrd="0" destOrd="0" presId="urn:microsoft.com/office/officeart/2005/8/layout/hList1"/>
    <dgm:cxn modelId="{B8BA1A78-96D8-234E-8103-866D790E9D28}" type="presParOf" srcId="{67E52E4C-CD21-3D46-9478-FA68C3C1D3D7}" destId="{5F34DB94-E346-0D4F-8A81-1A431336CB2E}" srcOrd="1" destOrd="0" presId="urn:microsoft.com/office/officeart/2005/8/layout/hList1"/>
    <dgm:cxn modelId="{6F4DE9AE-C02B-8243-A2D3-6D8E5C8BD8CA}" type="presParOf" srcId="{3F857B10-C3C7-9448-847D-FC4032334BB8}" destId="{E4BB7215-A59A-FB4A-91D7-F7434AED68A8}" srcOrd="5" destOrd="0" presId="urn:microsoft.com/office/officeart/2005/8/layout/hList1"/>
    <dgm:cxn modelId="{5303B5D7-46B2-1249-AC23-F38FA2A21C23}" type="presParOf" srcId="{3F857B10-C3C7-9448-847D-FC4032334BB8}" destId="{59A3E4DC-A673-0A4E-87C7-C906935B03DE}" srcOrd="6" destOrd="0" presId="urn:microsoft.com/office/officeart/2005/8/layout/hList1"/>
    <dgm:cxn modelId="{EE4A11B1-6934-A942-AF46-FCEB0F88162A}" type="presParOf" srcId="{59A3E4DC-A673-0A4E-87C7-C906935B03DE}" destId="{7C23465C-CB2F-174A-B5D9-93C6B54ADA1C}" srcOrd="0" destOrd="0" presId="urn:microsoft.com/office/officeart/2005/8/layout/hList1"/>
    <dgm:cxn modelId="{782712AA-66B4-8E40-A722-1BB8F805D4C2}" type="presParOf" srcId="{59A3E4DC-A673-0A4E-87C7-C906935B03DE}" destId="{DEE61DEF-C5F1-664F-85FA-A5DD341C700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C2E25-301F-CD4B-AD73-FF9CA5FD4674}">
      <dsp:nvSpPr>
        <dsp:cNvPr id="0" name=""/>
        <dsp:cNvSpPr/>
      </dsp:nvSpPr>
      <dsp:spPr>
        <a:xfrm>
          <a:off x="3221" y="874624"/>
          <a:ext cx="1937219" cy="10765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/>
            <a:t>Zapewnienie </a:t>
          </a:r>
          <a:br>
            <a:rPr lang="pl-PL" sz="1300" b="1" kern="1200" dirty="0"/>
          </a:br>
          <a:r>
            <a:rPr lang="pl-PL" sz="1300" b="1" kern="1200" dirty="0"/>
            <a:t>dostępności informacji</a:t>
          </a:r>
        </a:p>
      </dsp:txBody>
      <dsp:txXfrm>
        <a:off x="3221" y="874624"/>
        <a:ext cx="1937219" cy="1076566"/>
      </dsp:txXfrm>
    </dsp:sp>
    <dsp:sp modelId="{60BA0C47-E72E-8446-940E-F19F8D8EDD15}">
      <dsp:nvSpPr>
        <dsp:cNvPr id="0" name=""/>
        <dsp:cNvSpPr/>
      </dsp:nvSpPr>
      <dsp:spPr>
        <a:xfrm>
          <a:off x="5" y="1944217"/>
          <a:ext cx="1937219" cy="914428"/>
        </a:xfrm>
        <a:prstGeom prst="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300" kern="1200" dirty="0"/>
            <a:t>o zasadach i efektach pracy i podejmowanych rozstrzygnięciach</a:t>
          </a:r>
        </a:p>
      </dsp:txBody>
      <dsp:txXfrm>
        <a:off x="5" y="1944217"/>
        <a:ext cx="1937219" cy="914428"/>
      </dsp:txXfrm>
    </dsp:sp>
    <dsp:sp modelId="{0D2EC804-CF05-6E4D-8A95-2887F330C7B7}">
      <dsp:nvSpPr>
        <dsp:cNvPr id="0" name=""/>
        <dsp:cNvSpPr/>
      </dsp:nvSpPr>
      <dsp:spPr>
        <a:xfrm>
          <a:off x="2211651" y="874624"/>
          <a:ext cx="1937219" cy="10765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/>
            <a:t>Jednoznaczność </a:t>
          </a:r>
          <a:br>
            <a:rPr lang="pl-PL" sz="1300" b="1" kern="1200" dirty="0"/>
          </a:br>
          <a:r>
            <a:rPr lang="pl-PL" sz="1300" b="1" kern="1200" dirty="0"/>
            <a:t>i zrozumiałość podejmowanych działań</a:t>
          </a:r>
        </a:p>
      </dsp:txBody>
      <dsp:txXfrm>
        <a:off x="2211651" y="874624"/>
        <a:ext cx="1937219" cy="1076566"/>
      </dsp:txXfrm>
    </dsp:sp>
    <dsp:sp modelId="{A9B4D05B-C7C7-5A45-8135-D09DF7049900}">
      <dsp:nvSpPr>
        <dsp:cNvPr id="0" name=""/>
        <dsp:cNvSpPr/>
      </dsp:nvSpPr>
      <dsp:spPr>
        <a:xfrm>
          <a:off x="2208416" y="1944217"/>
          <a:ext cx="1937219" cy="914428"/>
        </a:xfrm>
        <a:prstGeom prst="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300" kern="1200" dirty="0"/>
            <a:t>przy tworzeniu przepisów, podejmowaniu decyzji </a:t>
          </a:r>
          <a:br>
            <a:rPr lang="pl-PL" sz="1300" kern="1200" dirty="0"/>
          </a:br>
          <a:r>
            <a:rPr lang="pl-PL" sz="1300" kern="1200" dirty="0"/>
            <a:t>i innych rozstrzygnięć</a:t>
          </a:r>
        </a:p>
      </dsp:txBody>
      <dsp:txXfrm>
        <a:off x="2208416" y="1944217"/>
        <a:ext cx="1937219" cy="914428"/>
      </dsp:txXfrm>
    </dsp:sp>
    <dsp:sp modelId="{56E35574-E181-EF41-ADA4-7689F46D138E}">
      <dsp:nvSpPr>
        <dsp:cNvPr id="0" name=""/>
        <dsp:cNvSpPr/>
      </dsp:nvSpPr>
      <dsp:spPr>
        <a:xfrm>
          <a:off x="4420081" y="874624"/>
          <a:ext cx="1937219" cy="10765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/>
            <a:t>Wyczerpujące uzasadnienie</a:t>
          </a:r>
        </a:p>
      </dsp:txBody>
      <dsp:txXfrm>
        <a:off x="4420081" y="874624"/>
        <a:ext cx="1937219" cy="1076566"/>
      </dsp:txXfrm>
    </dsp:sp>
    <dsp:sp modelId="{5F34DB94-E346-0D4F-8A81-1A431336CB2E}">
      <dsp:nvSpPr>
        <dsp:cNvPr id="0" name=""/>
        <dsp:cNvSpPr/>
      </dsp:nvSpPr>
      <dsp:spPr>
        <a:xfrm>
          <a:off x="4416846" y="1944217"/>
          <a:ext cx="1937219" cy="914428"/>
        </a:xfrm>
        <a:prstGeom prst="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300" kern="1200" dirty="0"/>
            <a:t>ze wskazaniem powodów oraz celów</a:t>
          </a:r>
        </a:p>
      </dsp:txBody>
      <dsp:txXfrm>
        <a:off x="4416846" y="1944217"/>
        <a:ext cx="1937219" cy="914428"/>
      </dsp:txXfrm>
    </dsp:sp>
    <dsp:sp modelId="{7C23465C-CB2F-174A-B5D9-93C6B54ADA1C}">
      <dsp:nvSpPr>
        <dsp:cNvPr id="0" name=""/>
        <dsp:cNvSpPr/>
      </dsp:nvSpPr>
      <dsp:spPr>
        <a:xfrm>
          <a:off x="6628511" y="884324"/>
          <a:ext cx="1937219" cy="10377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/>
            <a:t>Znajomość </a:t>
          </a:r>
          <a:br>
            <a:rPr lang="pl-PL" sz="1300" b="1" kern="1200" dirty="0"/>
          </a:br>
          <a:r>
            <a:rPr lang="pl-PL" sz="1300" b="1" kern="1200" dirty="0"/>
            <a:t>i realizacja przepisów</a:t>
          </a:r>
        </a:p>
      </dsp:txBody>
      <dsp:txXfrm>
        <a:off x="6628511" y="884324"/>
        <a:ext cx="1937219" cy="1037766"/>
      </dsp:txXfrm>
    </dsp:sp>
    <dsp:sp modelId="{DEE61DEF-C5F1-664F-85FA-A5DD341C700F}">
      <dsp:nvSpPr>
        <dsp:cNvPr id="0" name=""/>
        <dsp:cNvSpPr/>
      </dsp:nvSpPr>
      <dsp:spPr>
        <a:xfrm>
          <a:off x="6624733" y="1944219"/>
          <a:ext cx="1937219" cy="914428"/>
        </a:xfrm>
        <a:prstGeom prst="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300" kern="1200" dirty="0"/>
            <a:t>dotyczących konstytucyjnego </a:t>
          </a:r>
          <a:br>
            <a:rPr lang="pl-PL" sz="1300" kern="1200" dirty="0"/>
          </a:br>
          <a:r>
            <a:rPr lang="pl-PL" sz="1300" kern="1200" dirty="0"/>
            <a:t>i ustawowego prawa dostępu do informacji </a:t>
          </a:r>
        </a:p>
      </dsp:txBody>
      <dsp:txXfrm>
        <a:off x="6624733" y="1944219"/>
        <a:ext cx="1937219" cy="914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Przeciągnij obraz na symbol zastępczy lub kliknij ikonę, aby go dodać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Przejrzystość działania administracji 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ążkowana strzałka w prawo 11" title="Strzałka skierowana w dół"/>
          <p:cNvSpPr/>
          <p:nvPr/>
        </p:nvSpPr>
        <p:spPr>
          <a:xfrm rot="5400000">
            <a:off x="4185433" y="1604724"/>
            <a:ext cx="773134" cy="3939272"/>
          </a:xfrm>
          <a:prstGeom prst="stripedRightArrow">
            <a:avLst>
              <a:gd name="adj1" fmla="val 50000"/>
              <a:gd name="adj2" fmla="val 30760"/>
            </a:avLst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83568" y="591169"/>
            <a:ext cx="7920880" cy="758984"/>
          </a:xfrm>
        </p:spPr>
        <p:txBody>
          <a:bodyPr/>
          <a:lstStyle/>
          <a:p>
            <a:r>
              <a:rPr lang="pl-PL" dirty="0"/>
              <a:t>Konstytucyjne prawo do informacji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2195736" y="2454010"/>
            <a:ext cx="4752528" cy="46647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Prawo do uzyskiwania informacji</a:t>
            </a:r>
          </a:p>
        </p:txBody>
      </p:sp>
      <p:sp>
        <p:nvSpPr>
          <p:cNvPr id="6" name="Zaokrąglony prostokąt 5"/>
          <p:cNvSpPr/>
          <p:nvPr/>
        </p:nvSpPr>
        <p:spPr>
          <a:xfrm>
            <a:off x="1085350" y="4149080"/>
            <a:ext cx="3198618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O działalności organów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władzy publicznej</a:t>
            </a:r>
          </a:p>
        </p:txBody>
      </p:sp>
      <p:sp>
        <p:nvSpPr>
          <p:cNvPr id="7" name="Zaokrąglony prostokąt 6"/>
          <p:cNvSpPr/>
          <p:nvPr/>
        </p:nvSpPr>
        <p:spPr>
          <a:xfrm>
            <a:off x="4799499" y="4149080"/>
            <a:ext cx="3198618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O działalności osób pełniących funkcje publiczne</a:t>
            </a:r>
          </a:p>
        </p:txBody>
      </p:sp>
      <p:sp>
        <p:nvSpPr>
          <p:cNvPr id="9" name="Zaokrąglony prostokąt 8"/>
          <p:cNvSpPr/>
          <p:nvPr/>
        </p:nvSpPr>
        <p:spPr>
          <a:xfrm>
            <a:off x="1085350" y="5245466"/>
            <a:ext cx="6912767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O działalności innych jednostek w zakresie wykonywania zadań publicznych i gospodarowania mieniem komunalnym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lub majątkiem Skarbu Państwa</a:t>
            </a:r>
          </a:p>
        </p:txBody>
      </p:sp>
      <p:sp>
        <p:nvSpPr>
          <p:cNvPr id="11" name="Owal 10"/>
          <p:cNvSpPr/>
          <p:nvPr/>
        </p:nvSpPr>
        <p:spPr>
          <a:xfrm>
            <a:off x="3599892" y="1158814"/>
            <a:ext cx="194421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Obywatel</a:t>
            </a:r>
          </a:p>
        </p:txBody>
      </p:sp>
    </p:spTree>
    <p:extLst>
      <p:ext uri="{BB962C8B-B14F-4D97-AF65-F5344CB8AC3E}">
        <p14:creationId xmlns:p14="http://schemas.microsoft.com/office/powerpoint/2010/main" val="1462334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ążkowana strzałka w prawo 14" title="Strzałka skierowana w dół"/>
          <p:cNvSpPr/>
          <p:nvPr/>
        </p:nvSpPr>
        <p:spPr>
          <a:xfrm rot="5400000">
            <a:off x="3088089" y="1533379"/>
            <a:ext cx="2952328" cy="3960440"/>
          </a:xfrm>
          <a:prstGeom prst="striped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03813" y="659155"/>
            <a:ext cx="7920880" cy="758984"/>
          </a:xfrm>
        </p:spPr>
        <p:txBody>
          <a:bodyPr/>
          <a:lstStyle/>
          <a:p>
            <a:r>
              <a:rPr lang="pl-PL" dirty="0"/>
              <a:t>Informacja publiczna - przykłady</a:t>
            </a:r>
          </a:p>
        </p:txBody>
      </p:sp>
      <p:sp>
        <p:nvSpPr>
          <p:cNvPr id="6" name="Zaokrąglony prostokąt 5"/>
          <p:cNvSpPr/>
          <p:nvPr/>
        </p:nvSpPr>
        <p:spPr>
          <a:xfrm>
            <a:off x="1043608" y="1484784"/>
            <a:ext cx="3198618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Treść dokumentów</a:t>
            </a:r>
          </a:p>
        </p:txBody>
      </p:sp>
      <p:sp>
        <p:nvSpPr>
          <p:cNvPr id="7" name="Zaokrąglony prostokąt 6"/>
          <p:cNvSpPr/>
          <p:nvPr/>
        </p:nvSpPr>
        <p:spPr>
          <a:xfrm>
            <a:off x="4860032" y="1484784"/>
            <a:ext cx="3198618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Treść wystąpień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" name="Zaokrąglony prostokąt 7"/>
          <p:cNvSpPr/>
          <p:nvPr/>
        </p:nvSpPr>
        <p:spPr>
          <a:xfrm>
            <a:off x="4886280" y="2348880"/>
            <a:ext cx="3198618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Opinie</a:t>
            </a:r>
          </a:p>
        </p:txBody>
      </p:sp>
      <p:sp>
        <p:nvSpPr>
          <p:cNvPr id="9" name="Zaokrąglony prostokąt 8"/>
          <p:cNvSpPr/>
          <p:nvPr/>
        </p:nvSpPr>
        <p:spPr>
          <a:xfrm>
            <a:off x="1043608" y="2348880"/>
            <a:ext cx="3198618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Oceny</a:t>
            </a:r>
          </a:p>
        </p:txBody>
      </p:sp>
      <p:sp>
        <p:nvSpPr>
          <p:cNvPr id="10" name="Zaokrąglony prostokąt 9"/>
          <p:cNvSpPr/>
          <p:nvPr/>
        </p:nvSpPr>
        <p:spPr>
          <a:xfrm>
            <a:off x="1043608" y="3930496"/>
            <a:ext cx="3198618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Polityka wewnętrzna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i zagraniczna</a:t>
            </a:r>
          </a:p>
        </p:txBody>
      </p:sp>
      <p:sp>
        <p:nvSpPr>
          <p:cNvPr id="11" name="Zaokrąglony prostokąt 10"/>
          <p:cNvSpPr/>
          <p:nvPr/>
        </p:nvSpPr>
        <p:spPr>
          <a:xfrm>
            <a:off x="4886280" y="3938419"/>
            <a:ext cx="3198618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Status, organizacja i działalność podmiotu</a:t>
            </a:r>
          </a:p>
        </p:txBody>
      </p:sp>
      <p:sp>
        <p:nvSpPr>
          <p:cNvPr id="12" name="Zaokrąglony prostokąt 11"/>
          <p:cNvSpPr/>
          <p:nvPr/>
        </p:nvSpPr>
        <p:spPr>
          <a:xfrm>
            <a:off x="1043608" y="4721696"/>
            <a:ext cx="3198618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Majątek i zasady funkcjonowania podmiotu</a:t>
            </a:r>
          </a:p>
        </p:txBody>
      </p:sp>
      <p:sp>
        <p:nvSpPr>
          <p:cNvPr id="13" name="Zaokrąglony prostokąt 12"/>
          <p:cNvSpPr/>
          <p:nvPr/>
        </p:nvSpPr>
        <p:spPr>
          <a:xfrm>
            <a:off x="4886280" y="4725144"/>
            <a:ext cx="3198618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Akty prawne i decyzje</a:t>
            </a:r>
          </a:p>
        </p:txBody>
      </p:sp>
      <p:sp>
        <p:nvSpPr>
          <p:cNvPr id="14" name="Zaokrąglony prostokąt 13"/>
          <p:cNvSpPr/>
          <p:nvPr/>
        </p:nvSpPr>
        <p:spPr>
          <a:xfrm>
            <a:off x="2972691" y="5485155"/>
            <a:ext cx="3198618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Majątek publiczny</a:t>
            </a:r>
          </a:p>
        </p:txBody>
      </p:sp>
    </p:spTree>
    <p:extLst>
      <p:ext uri="{BB962C8B-B14F-4D97-AF65-F5344CB8AC3E}">
        <p14:creationId xmlns:p14="http://schemas.microsoft.com/office/powerpoint/2010/main" val="1987804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ążkowana strzałka w prawo 11" title="Strzałka skierowana w prawą stronę"/>
          <p:cNvSpPr/>
          <p:nvPr/>
        </p:nvSpPr>
        <p:spPr>
          <a:xfrm>
            <a:off x="1345539" y="2265420"/>
            <a:ext cx="1366975" cy="2591663"/>
          </a:xfrm>
          <a:prstGeom prst="stripedRightArrow">
            <a:avLst>
              <a:gd name="adj1" fmla="val 50000"/>
              <a:gd name="adj2" fmla="val 30760"/>
            </a:avLst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83568" y="587988"/>
            <a:ext cx="7920880" cy="758984"/>
          </a:xfrm>
        </p:spPr>
        <p:txBody>
          <a:bodyPr>
            <a:normAutofit fontScale="90000"/>
          </a:bodyPr>
          <a:lstStyle/>
          <a:p>
            <a:r>
              <a:rPr lang="pl-PL" dirty="0"/>
              <a:t>Ograniczenia prawa do informacji publicznej</a:t>
            </a:r>
          </a:p>
        </p:txBody>
      </p:sp>
      <p:sp>
        <p:nvSpPr>
          <p:cNvPr id="5" name="Zagięty narożnik 4"/>
          <p:cNvSpPr/>
          <p:nvPr/>
        </p:nvSpPr>
        <p:spPr>
          <a:xfrm>
            <a:off x="6948264" y="2404520"/>
            <a:ext cx="1296144" cy="2300049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Informacja publiczna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" name="Zaokrąglony prostokąt 5"/>
          <p:cNvSpPr/>
          <p:nvPr/>
        </p:nvSpPr>
        <p:spPr>
          <a:xfrm>
            <a:off x="3198341" y="1545340"/>
            <a:ext cx="3198618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informacja niejawna</a:t>
            </a:r>
          </a:p>
        </p:txBody>
      </p:sp>
      <p:sp>
        <p:nvSpPr>
          <p:cNvPr id="7" name="Zaokrąglony prostokąt 6"/>
          <p:cNvSpPr/>
          <p:nvPr/>
        </p:nvSpPr>
        <p:spPr>
          <a:xfrm>
            <a:off x="3198341" y="2608106"/>
            <a:ext cx="3198618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tajemnica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ustawowo chroniona</a:t>
            </a:r>
          </a:p>
        </p:txBody>
      </p:sp>
      <p:sp>
        <p:nvSpPr>
          <p:cNvPr id="9" name="Zaokrąglony prostokąt 8"/>
          <p:cNvSpPr/>
          <p:nvPr/>
        </p:nvSpPr>
        <p:spPr>
          <a:xfrm>
            <a:off x="3198341" y="3670873"/>
            <a:ext cx="3198618" cy="7376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prywatność osoby fizycznej</a:t>
            </a:r>
          </a:p>
        </p:txBody>
      </p:sp>
      <p:sp>
        <p:nvSpPr>
          <p:cNvPr id="13" name="Zaokrąglony prostokąt 12"/>
          <p:cNvSpPr/>
          <p:nvPr/>
        </p:nvSpPr>
        <p:spPr>
          <a:xfrm>
            <a:off x="3198341" y="4742184"/>
            <a:ext cx="3198618" cy="7376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tajemnica przedsiębiorcy</a:t>
            </a:r>
          </a:p>
        </p:txBody>
      </p:sp>
    </p:spTree>
    <p:extLst>
      <p:ext uri="{BB962C8B-B14F-4D97-AF65-F5344CB8AC3E}">
        <p14:creationId xmlns:p14="http://schemas.microsoft.com/office/powerpoint/2010/main" val="552889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 zasad służby cywilnej</a:t>
            </a:r>
          </a:p>
        </p:txBody>
      </p:sp>
      <p:graphicFrame>
        <p:nvGraphicFramePr>
          <p:cNvPr id="2" name="Diagram 1" title="Diagram: zasada jawności i przejżystości"/>
          <p:cNvGraphicFramePr/>
          <p:nvPr>
            <p:extLst>
              <p:ext uri="{D42A27DB-BD31-4B8C-83A1-F6EECF244321}">
                <p14:modId xmlns:p14="http://schemas.microsoft.com/office/powerpoint/2010/main" val="1686389990"/>
              </p:ext>
            </p:extLst>
          </p:nvPr>
        </p:nvGraphicFramePr>
        <p:xfrm>
          <a:off x="375748" y="1592001"/>
          <a:ext cx="8568952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aokrąglony prostokąt 2"/>
          <p:cNvSpPr/>
          <p:nvPr/>
        </p:nvSpPr>
        <p:spPr>
          <a:xfrm>
            <a:off x="1023820" y="1627210"/>
            <a:ext cx="7272808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Zasada jawności i przejrzystości</a:t>
            </a:r>
          </a:p>
        </p:txBody>
      </p:sp>
      <p:sp>
        <p:nvSpPr>
          <p:cNvPr id="7" name="Prążkowana strzałka w prawo 6" title="Strzałka skierowana w dół"/>
          <p:cNvSpPr/>
          <p:nvPr/>
        </p:nvSpPr>
        <p:spPr>
          <a:xfrm rot="5400000">
            <a:off x="4273657" y="2924461"/>
            <a:ext cx="773134" cy="3939272"/>
          </a:xfrm>
          <a:prstGeom prst="stripedRightArrow">
            <a:avLst>
              <a:gd name="adj1" fmla="val 50000"/>
              <a:gd name="adj2" fmla="val 30760"/>
            </a:avLst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Zaokrąglony prostokąt 7"/>
          <p:cNvSpPr/>
          <p:nvPr/>
        </p:nvSpPr>
        <p:spPr>
          <a:xfrm>
            <a:off x="1043608" y="5445224"/>
            <a:ext cx="7272808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Zaufanie i zrozumienie</a:t>
            </a:r>
          </a:p>
        </p:txBody>
      </p:sp>
    </p:spTree>
    <p:extLst>
      <p:ext uri="{BB962C8B-B14F-4D97-AF65-F5344CB8AC3E}">
        <p14:creationId xmlns:p14="http://schemas.microsoft.com/office/powerpoint/2010/main" val="1990677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 zasad służby cywilnej</a:t>
            </a:r>
          </a:p>
        </p:txBody>
      </p:sp>
      <p:grpSp>
        <p:nvGrpSpPr>
          <p:cNvPr id="4" name="Grupa 3" title="Diagram: zasada zachowania poufności informacji "/>
          <p:cNvGrpSpPr/>
          <p:nvPr/>
        </p:nvGrpSpPr>
        <p:grpSpPr>
          <a:xfrm>
            <a:off x="604555" y="2244040"/>
            <a:ext cx="8150587" cy="2549841"/>
            <a:chOff x="604555" y="2244040"/>
            <a:chExt cx="8150587" cy="2549841"/>
          </a:xfrm>
        </p:grpSpPr>
        <p:sp>
          <p:nvSpPr>
            <p:cNvPr id="6" name="Prostokąt 5"/>
            <p:cNvSpPr/>
            <p:nvPr/>
          </p:nvSpPr>
          <p:spPr>
            <a:xfrm>
              <a:off x="604555" y="2244040"/>
              <a:ext cx="8150587" cy="2549841"/>
            </a:xfrm>
            <a:prstGeom prst="rect">
              <a:avLst/>
            </a:prstGeom>
            <a:solidFill>
              <a:schemeClr val="bg1"/>
            </a:solidFill>
          </p:spPr>
        </p:sp>
        <p:sp>
          <p:nvSpPr>
            <p:cNvPr id="7" name="Dowolny kształt 6"/>
            <p:cNvSpPr/>
            <p:nvPr/>
          </p:nvSpPr>
          <p:spPr>
            <a:xfrm>
              <a:off x="604594" y="2261535"/>
              <a:ext cx="3808648" cy="1063939"/>
            </a:xfrm>
            <a:custGeom>
              <a:avLst/>
              <a:gdLst>
                <a:gd name="connsiteX0" fmla="*/ 0 w 3808648"/>
                <a:gd name="connsiteY0" fmla="*/ 0 h 1063939"/>
                <a:gd name="connsiteX1" fmla="*/ 3808648 w 3808648"/>
                <a:gd name="connsiteY1" fmla="*/ 0 h 1063939"/>
                <a:gd name="connsiteX2" fmla="*/ 3808648 w 3808648"/>
                <a:gd name="connsiteY2" fmla="*/ 1063939 h 1063939"/>
                <a:gd name="connsiteX3" fmla="*/ 0 w 3808648"/>
                <a:gd name="connsiteY3" fmla="*/ 1063939 h 1063939"/>
                <a:gd name="connsiteX4" fmla="*/ 0 w 3808648"/>
                <a:gd name="connsiteY4" fmla="*/ 0 h 1063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8648" h="1063939">
                  <a:moveTo>
                    <a:pt x="0" y="0"/>
                  </a:moveTo>
                  <a:lnTo>
                    <a:pt x="3808648" y="0"/>
                  </a:lnTo>
                  <a:lnTo>
                    <a:pt x="3808648" y="1063939"/>
                  </a:lnTo>
                  <a:lnTo>
                    <a:pt x="0" y="106393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9136" tIns="113792" rIns="199136" bIns="113792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2800" b="1" kern="1200" dirty="0"/>
                <a:t>Dochowanie tajemnicy</a:t>
              </a:r>
              <a:endParaRPr lang="pl-PL" sz="2800" kern="1200" dirty="0"/>
            </a:p>
          </p:txBody>
        </p:sp>
        <p:sp>
          <p:nvSpPr>
            <p:cNvPr id="8" name="Dowolny kształt 7" title="Diagram: zasada zachowania poufności informacji "/>
            <p:cNvSpPr/>
            <p:nvPr/>
          </p:nvSpPr>
          <p:spPr>
            <a:xfrm>
              <a:off x="604555" y="3300601"/>
              <a:ext cx="3808648" cy="1493279"/>
            </a:xfrm>
            <a:custGeom>
              <a:avLst/>
              <a:gdLst>
                <a:gd name="connsiteX0" fmla="*/ 0 w 3808648"/>
                <a:gd name="connsiteY0" fmla="*/ 0 h 1493279"/>
                <a:gd name="connsiteX1" fmla="*/ 3808648 w 3808648"/>
                <a:gd name="connsiteY1" fmla="*/ 0 h 1493279"/>
                <a:gd name="connsiteX2" fmla="*/ 3808648 w 3808648"/>
                <a:gd name="connsiteY2" fmla="*/ 1493279 h 1493279"/>
                <a:gd name="connsiteX3" fmla="*/ 0 w 3808648"/>
                <a:gd name="connsiteY3" fmla="*/ 1493279 h 1493279"/>
                <a:gd name="connsiteX4" fmla="*/ 0 w 3808648"/>
                <a:gd name="connsiteY4" fmla="*/ 0 h 1493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8648" h="1493279">
                  <a:moveTo>
                    <a:pt x="0" y="0"/>
                  </a:moveTo>
                  <a:lnTo>
                    <a:pt x="3808648" y="0"/>
                  </a:lnTo>
                  <a:lnTo>
                    <a:pt x="3808648" y="1493279"/>
                  </a:lnTo>
                  <a:lnTo>
                    <a:pt x="0" y="1493279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pl-PL" sz="1800" b="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800" b="0" kern="1200" dirty="0"/>
                <a:t>ustawowo chronionej </a:t>
              </a:r>
              <a:br>
                <a:rPr lang="pl-PL" sz="1800" b="0" kern="1200" dirty="0"/>
              </a:br>
              <a:r>
                <a:rPr lang="pl-PL" sz="1800" b="0" kern="1200" dirty="0"/>
                <a:t>i zrozumiałość podejmowanych działań</a:t>
              </a:r>
            </a:p>
          </p:txBody>
        </p:sp>
        <p:sp>
          <p:nvSpPr>
            <p:cNvPr id="10" name="Dowolny kształt 9"/>
            <p:cNvSpPr/>
            <p:nvPr/>
          </p:nvSpPr>
          <p:spPr>
            <a:xfrm>
              <a:off x="4946453" y="2258879"/>
              <a:ext cx="3808648" cy="1074564"/>
            </a:xfrm>
            <a:custGeom>
              <a:avLst/>
              <a:gdLst>
                <a:gd name="connsiteX0" fmla="*/ 0 w 3808648"/>
                <a:gd name="connsiteY0" fmla="*/ 0 h 1074564"/>
                <a:gd name="connsiteX1" fmla="*/ 3808648 w 3808648"/>
                <a:gd name="connsiteY1" fmla="*/ 0 h 1074564"/>
                <a:gd name="connsiteX2" fmla="*/ 3808648 w 3808648"/>
                <a:gd name="connsiteY2" fmla="*/ 1074564 h 1074564"/>
                <a:gd name="connsiteX3" fmla="*/ 0 w 3808648"/>
                <a:gd name="connsiteY3" fmla="*/ 1074564 h 1074564"/>
                <a:gd name="connsiteX4" fmla="*/ 0 w 3808648"/>
                <a:gd name="connsiteY4" fmla="*/ 0 h 107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8648" h="1074564">
                  <a:moveTo>
                    <a:pt x="0" y="0"/>
                  </a:moveTo>
                  <a:lnTo>
                    <a:pt x="3808648" y="0"/>
                  </a:lnTo>
                  <a:lnTo>
                    <a:pt x="3808648" y="1074564"/>
                  </a:lnTo>
                  <a:lnTo>
                    <a:pt x="0" y="10745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9136" tIns="113792" rIns="199136" bIns="113792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2800" b="1" kern="1200" dirty="0"/>
                <a:t>Ochrona informacji</a:t>
              </a:r>
              <a:endParaRPr lang="pl-PL" sz="2800" kern="1200" dirty="0"/>
            </a:p>
          </p:txBody>
        </p:sp>
        <p:sp>
          <p:nvSpPr>
            <p:cNvPr id="11" name="Dowolny kształt 10"/>
            <p:cNvSpPr/>
            <p:nvPr/>
          </p:nvSpPr>
          <p:spPr>
            <a:xfrm>
              <a:off x="4938379" y="3300601"/>
              <a:ext cx="3808648" cy="1493279"/>
            </a:xfrm>
            <a:custGeom>
              <a:avLst/>
              <a:gdLst>
                <a:gd name="connsiteX0" fmla="*/ 0 w 3808648"/>
                <a:gd name="connsiteY0" fmla="*/ 0 h 1493279"/>
                <a:gd name="connsiteX1" fmla="*/ 3808648 w 3808648"/>
                <a:gd name="connsiteY1" fmla="*/ 0 h 1493279"/>
                <a:gd name="connsiteX2" fmla="*/ 3808648 w 3808648"/>
                <a:gd name="connsiteY2" fmla="*/ 1493279 h 1493279"/>
                <a:gd name="connsiteX3" fmla="*/ 0 w 3808648"/>
                <a:gd name="connsiteY3" fmla="*/ 1493279 h 1493279"/>
                <a:gd name="connsiteX4" fmla="*/ 0 w 3808648"/>
                <a:gd name="connsiteY4" fmla="*/ 0 h 1493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8648" h="1493279">
                  <a:moveTo>
                    <a:pt x="0" y="0"/>
                  </a:moveTo>
                  <a:lnTo>
                    <a:pt x="3808648" y="0"/>
                  </a:lnTo>
                  <a:lnTo>
                    <a:pt x="3808648" y="1493279"/>
                  </a:lnTo>
                  <a:lnTo>
                    <a:pt x="0" y="1493279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pl-PL" sz="1800" b="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800" b="0" kern="1200" dirty="0"/>
                <a:t>tylko w celu wyraźnie wskazanych interesów państwa, obywateli i innych podmiotów</a:t>
              </a:r>
            </a:p>
          </p:txBody>
        </p:sp>
      </p:grpSp>
      <p:sp>
        <p:nvSpPr>
          <p:cNvPr id="3" name="Zaokrąglony prostokąt 2"/>
          <p:cNvSpPr/>
          <p:nvPr/>
        </p:nvSpPr>
        <p:spPr>
          <a:xfrm>
            <a:off x="1023820" y="1470003"/>
            <a:ext cx="7272808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Zasada zachowania poufności informacji</a:t>
            </a:r>
          </a:p>
        </p:txBody>
      </p:sp>
      <p:sp>
        <p:nvSpPr>
          <p:cNvPr id="9" name="Zaokrąglony prostokąt 8"/>
          <p:cNvSpPr/>
          <p:nvPr/>
        </p:nvSpPr>
        <p:spPr>
          <a:xfrm>
            <a:off x="1023820" y="5611561"/>
            <a:ext cx="7272808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Jawność </a:t>
            </a:r>
            <a:r>
              <a:rPr lang="pl-PL">
                <a:solidFill>
                  <a:schemeClr val="tx1"/>
                </a:solidFill>
              </a:rPr>
              <a:t>i przejrzystość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7799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601</TotalTime>
  <Words>185</Words>
  <Application>Microsoft Office PowerPoint</Application>
  <PresentationFormat>Pokaz na ekranie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Motyw pakietu Office</vt:lpstr>
      <vt:lpstr>Przejrzystość działania administracji </vt:lpstr>
      <vt:lpstr>Konstytucyjne prawo do informacji</vt:lpstr>
      <vt:lpstr>Informacja publiczna - przykłady</vt:lpstr>
      <vt:lpstr>Ograniczenia prawa do informacji publicznej</vt:lpstr>
      <vt:lpstr>Z zasad służby cywilnej</vt:lpstr>
      <vt:lpstr>Z zasad służby cywilnej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Krzysztof Krak</dc:creator>
  <cp:lastModifiedBy>Stelmaski Witold</cp:lastModifiedBy>
  <cp:revision>100</cp:revision>
  <dcterms:created xsi:type="dcterms:W3CDTF">2017-10-06T08:02:32Z</dcterms:created>
  <dcterms:modified xsi:type="dcterms:W3CDTF">2023-07-19T12:00:59Z</dcterms:modified>
</cp:coreProperties>
</file>